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03" r:id="rId2"/>
    <p:sldId id="304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3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19F2C-0BEA-42D1-99BE-1061B4B8C51F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2C4F3A-9BB1-4034-AD13-24A2BEFB1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045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Мышечная дистрофия Эмери-Дрейфуса (ЭДМД) — редкое заболевание, возникающие вследствие генетического дефекта белков ядерной оболочки, чаще всего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эмерина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ламина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А/С. Данную патологию можно заподозрить при наличии поражения трех органов-мишеней: мышц, суставов и сердца. Заболевание проявляется медленно прогрессирующей слабостью лопаточно-плечевой и тазово-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перонеальной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групп мышц,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миодистофией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первичной контрактурой суставов, а также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кардиомиопатией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нарушениями ритма и внутрисердечной проводимости.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Особенность данной патологии в том, что поражения сердца часто приводят к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жизнеугрожающим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осложнениям. Люди, страдающие ЭДМД, нередко умирают в молодом возрасте внезапно от аритмий и других сердечно-сосудистых осложнений. В зависимости от ведущих симптомов и наследственного анамнеза больные попадают в поле зрения разных клиницистов – неврологов, кардиологов,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аритмологов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ортопедов, – часто недостаточно информированных о ЭДМД, что препятствует своевременной диагностике.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Постепенные прогрессирующие дистрофии и слабость в лопаточно-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плечево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-малоберцовых мышцах. Симптомы которых чаще проявляются в раннем детстве, до 15 лет. Прогрессирование мышечного истощения медленное. Потеря самостоятельного передвижения лишь в крайних случаях.</a:t>
            </a:r>
            <a:r>
              <a:rPr lang="ru-RU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Ранние контрактуры сгибателей локтевых суставов, ахилловых сухожилий и разгибателей шеи. Контрактуры часто появляются в первое десятилетие жизни, но становятся более очевидными и беспокоящими во время резкого роста, который часто происходит в подростковом возрасте.</a:t>
            </a:r>
            <a:r>
              <a:rPr lang="ru-RU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Поражение сердца обычно становится очевидным, когда пострадавшие достигают 2-го или 3-его десятилетия жизни. Сердечные осложнения встречаются у большинства пациентов с ЭДМД. Предсердные тахиаритмии, остановка предсердий, желудочковые тахиаритмии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кардиомиопатия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являются наиболее распространенными проявлениями. Начальные симптомы: тахикардия,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пресинкопе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синкопе, непереносимость физических нагрузок и симптомы сердечной недостаточности (СН). Сердечные проявления могут быть перед возникновением слабости скелетных мышц. По сравнению с общей популяцией женщины-носительницы ЭДМД имеют повышенный риск развития сердечных осложнений, часто при отсутствии выраженных нервно-мышечных симптомов.</a:t>
            </a:r>
            <a:r>
              <a:rPr lang="ru-RU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Частота СН может превышать 60% у пациентов старше 50 лет с мутациями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LMNA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E1424D-9B23-4A55-B2D9-28E76FEFF90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041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Мышечная дистрофия Эмери-Дрейфуса (ЭДМД) — редкое заболевание, возникающие вследствие генетического дефекта белков ядерной оболочки, чаще всего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эмерина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ламина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А/С. Данную патологию можно заподозрить при наличии поражения трех органов-мишеней: мышц, суставов и сердца. Заболевание проявляется медленно прогрессирующей слабостью лопаточно-плечевой и тазово-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перонеальной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групп мышц,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миодистофией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первичной контрактурой суставов, а также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кардиомиопатией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нарушениями ритма и внутрисердечной проводимости.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Особенность данной патологии в том, что поражения сердца часто приводят к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жизнеугрожающим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осложнениям. Люди, страдающие ЭДМД, нередко умирают в молодом возрасте внезапно от аритмий и других сердечно-сосудистых осложнений. В зависимости от ведущих симптомов и наследственного анамнеза больные попадают в поле зрения разных клиницистов – неврологов, кардиологов,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аритмологов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ортопедов, – часто недостаточно информированных о ЭДМД, что препятствует своевременной диагностике.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Постепенные прогрессирующие дистрофии и слабость в лопаточно-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плечево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-малоберцовых мышцах. Симптомы которых чаще проявляются в раннем детстве, до 15 лет. Прогрессирование мышечного истощения медленное. Потеря самостоятельного передвижения лишь в крайних случаях.</a:t>
            </a:r>
            <a:r>
              <a:rPr lang="ru-RU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Ранние контрактуры сгибателей локтевых суставов, ахилловых сухожилий и разгибателей шеи. Контрактуры часто появляются в первое десятилетие жизни, но становятся более очевидными и беспокоящими во время резкого роста, который часто происходит в подростковом возрасте.</a:t>
            </a:r>
            <a:r>
              <a:rPr lang="ru-RU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Поражение сердца обычно становится очевидным, когда пострадавшие достигают 2-го или 3-его десятилетия жизни. Сердечные осложнения встречаются у большинства пациентов с ЭДМД. Предсердные тахиаритмии, остановка предсердий, желудочковые тахиаритмии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кардиомиопатия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являются наиболее распространенными проявлениями. Начальные симптомы: тахикардия,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пресинкопе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синкопе, непереносимость физических нагрузок и симптомы сердечной недостаточности (СН). Сердечные проявления могут быть перед возникновением слабости скелетных мышц. По сравнению с общей популяцией женщины-носительницы ЭДМД имеют повышенный риск развития сердечных осложнений, часто при отсутствии выраженных нервно-мышечных симптомов.</a:t>
            </a:r>
            <a:r>
              <a:rPr lang="ru-RU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Частота СН может превышать 60% у пациентов старше 50 лет с мутациями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LMNA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E1424D-9B23-4A55-B2D9-28E76FEFF90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041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1E6A-5714-470B-83D8-502976FBE617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A947-997D-4371-B0F4-7F64BD1C5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469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1E6A-5714-470B-83D8-502976FBE617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A947-997D-4371-B0F4-7F64BD1C5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65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1E6A-5714-470B-83D8-502976FBE617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A947-997D-4371-B0F4-7F64BD1C5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55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1E6A-5714-470B-83D8-502976FBE617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A947-997D-4371-B0F4-7F64BD1C5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790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1E6A-5714-470B-83D8-502976FBE617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A947-997D-4371-B0F4-7F64BD1C5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61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1E6A-5714-470B-83D8-502976FBE617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A947-997D-4371-B0F4-7F64BD1C5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809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1E6A-5714-470B-83D8-502976FBE617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A947-997D-4371-B0F4-7F64BD1C5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72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1E6A-5714-470B-83D8-502976FBE617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A947-997D-4371-B0F4-7F64BD1C5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50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1E6A-5714-470B-83D8-502976FBE617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A947-997D-4371-B0F4-7F64BD1C5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838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1E6A-5714-470B-83D8-502976FBE617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A947-997D-4371-B0F4-7F64BD1C5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787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1E6A-5714-470B-83D8-502976FBE617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A947-997D-4371-B0F4-7F64BD1C5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246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40D1E6A-5714-470B-83D8-502976FBE617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C54DA947-997D-4371-B0F4-7F64BD1C5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100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F7B7D7-06D4-4607-A40E-BE3362C29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775596" y="266213"/>
            <a:ext cx="5248552" cy="37108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E7C4AF-BD72-43EB-B0C5-7B1BA7033D31}"/>
              </a:ext>
            </a:extLst>
          </p:cNvPr>
          <p:cNvSpPr txBox="1"/>
          <p:nvPr/>
        </p:nvSpPr>
        <p:spPr>
          <a:xfrm>
            <a:off x="5904142" y="1054330"/>
            <a:ext cx="2512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Перинуклеарное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пространство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3435A5-B1E5-4CFA-97E4-D41F178787C0}"/>
              </a:ext>
            </a:extLst>
          </p:cNvPr>
          <p:cNvSpPr txBox="1"/>
          <p:nvPr/>
        </p:nvSpPr>
        <p:spPr>
          <a:xfrm>
            <a:off x="7386757" y="2104068"/>
            <a:ext cx="760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Ядерная пора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C147E0-9C01-4CFB-BB1E-F5007A9E62B3}"/>
              </a:ext>
            </a:extLst>
          </p:cNvPr>
          <p:cNvSpPr txBox="1"/>
          <p:nvPr/>
        </p:nvSpPr>
        <p:spPr>
          <a:xfrm>
            <a:off x="7707705" y="2978865"/>
            <a:ext cx="6032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LBR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40E9CD-F17F-46F8-8A87-9EFA88890AED}"/>
              </a:ext>
            </a:extLst>
          </p:cNvPr>
          <p:cNvSpPr txBox="1"/>
          <p:nvPr/>
        </p:nvSpPr>
        <p:spPr>
          <a:xfrm>
            <a:off x="8308067" y="3095457"/>
            <a:ext cx="654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BAF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3C16EAE-BF27-48A3-8EA1-66C320F874A8}"/>
              </a:ext>
            </a:extLst>
          </p:cNvPr>
          <p:cNvSpPr txBox="1"/>
          <p:nvPr/>
        </p:nvSpPr>
        <p:spPr>
          <a:xfrm>
            <a:off x="8933603" y="3137116"/>
            <a:ext cx="536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BAF,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7F0F333-76C1-4161-998A-C764767A8C0D}"/>
              </a:ext>
            </a:extLst>
          </p:cNvPr>
          <p:cNvSpPr txBox="1"/>
          <p:nvPr/>
        </p:nvSpPr>
        <p:spPr>
          <a:xfrm>
            <a:off x="8265188" y="2406934"/>
            <a:ext cx="8804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Эмерин</a:t>
            </a: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5056F5-D53D-4A53-8583-F2B04F380816}"/>
              </a:ext>
            </a:extLst>
          </p:cNvPr>
          <p:cNvSpPr txBox="1"/>
          <p:nvPr/>
        </p:nvSpPr>
        <p:spPr>
          <a:xfrm>
            <a:off x="7970876" y="2495173"/>
            <a:ext cx="6743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MAN1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DE61A3-6E89-48CC-833F-6A7BF65318A2}"/>
              </a:ext>
            </a:extLst>
          </p:cNvPr>
          <p:cNvSpPr txBox="1"/>
          <p:nvPr/>
        </p:nvSpPr>
        <p:spPr>
          <a:xfrm rot="20026511">
            <a:off x="8336395" y="1569399"/>
            <a:ext cx="1407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Микротрубочка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BC7D20-8139-41E6-A974-AE1278F583A4}"/>
              </a:ext>
            </a:extLst>
          </p:cNvPr>
          <p:cNvSpPr txBox="1"/>
          <p:nvPr/>
        </p:nvSpPr>
        <p:spPr>
          <a:xfrm rot="1551577">
            <a:off x="9663191" y="1054330"/>
            <a:ext cx="1407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Актин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54F7F36-8A4C-4FBC-85D0-CDAEC49B6C4D}"/>
              </a:ext>
            </a:extLst>
          </p:cNvPr>
          <p:cNvSpPr txBox="1"/>
          <p:nvPr/>
        </p:nvSpPr>
        <p:spPr>
          <a:xfrm>
            <a:off x="9944744" y="2054156"/>
            <a:ext cx="1407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Несприн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C5B7C92-8D91-4489-A3DF-868F1646CE2C}"/>
              </a:ext>
            </a:extLst>
          </p:cNvPr>
          <p:cNvSpPr txBox="1"/>
          <p:nvPr/>
        </p:nvSpPr>
        <p:spPr>
          <a:xfrm>
            <a:off x="8465283" y="1031306"/>
            <a:ext cx="1407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8F2F772-BE7A-4438-AF48-C9762538B393}"/>
              </a:ext>
            </a:extLst>
          </p:cNvPr>
          <p:cNvSpPr txBox="1"/>
          <p:nvPr/>
        </p:nvSpPr>
        <p:spPr>
          <a:xfrm>
            <a:off x="5805239" y="3176692"/>
            <a:ext cx="1407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Ядерная </a:t>
            </a:r>
            <a:r>
              <a:rPr lang="ru-RU" sz="1400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ламина</a:t>
            </a:r>
            <a:endParaRPr lang="ru-RU" sz="1400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54AE826-67C3-4ED5-9940-BFE85B007686}"/>
              </a:ext>
            </a:extLst>
          </p:cNvPr>
          <p:cNvSpPr txBox="1"/>
          <p:nvPr/>
        </p:nvSpPr>
        <p:spPr>
          <a:xfrm>
            <a:off x="6456639" y="3564136"/>
            <a:ext cx="1407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Ядро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83E47B-7E95-427C-B272-42E6E3635B9C}"/>
              </a:ext>
            </a:extLst>
          </p:cNvPr>
          <p:cNvSpPr txBox="1"/>
          <p:nvPr/>
        </p:nvSpPr>
        <p:spPr>
          <a:xfrm>
            <a:off x="9261613" y="3212366"/>
            <a:ext cx="1407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 1/2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95C2FE-872B-45D6-ACA1-ED6934EABFF6}"/>
              </a:ext>
            </a:extLst>
          </p:cNvPr>
          <p:cNvSpPr txBox="1"/>
          <p:nvPr/>
        </p:nvSpPr>
        <p:spPr>
          <a:xfrm>
            <a:off x="8911555" y="2502404"/>
            <a:ext cx="6743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LAP2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85ACCD4-6F9A-4695-9D1D-F392B10B565C}"/>
              </a:ext>
            </a:extLst>
          </p:cNvPr>
          <p:cNvSpPr txBox="1"/>
          <p:nvPr/>
        </p:nvSpPr>
        <p:spPr>
          <a:xfrm>
            <a:off x="10380287" y="3155662"/>
            <a:ext cx="536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BAF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41D1D9-FC95-4FEB-9BFF-2C4F941A57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100" r="15352" b="43352"/>
          <a:stretch/>
        </p:blipFill>
        <p:spPr>
          <a:xfrm>
            <a:off x="8360503" y="4146789"/>
            <a:ext cx="2508601" cy="138491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57FA52-7273-49D9-B84D-53E2D74943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31726"/>
            <a:ext cx="12192000" cy="382587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Мышечная дистрофия Эмери-Дрейфуса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типа -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ламинопатия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EA224B3-7050-473B-902E-CB7B2EA2D7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63" r="15042"/>
          <a:stretch/>
        </p:blipFill>
        <p:spPr bwMode="auto">
          <a:xfrm>
            <a:off x="-4231" y="724591"/>
            <a:ext cx="2820691" cy="613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Соединитель: уступ 7">
            <a:extLst>
              <a:ext uri="{FF2B5EF4-FFF2-40B4-BE49-F238E27FC236}">
                <a16:creationId xmlns:a16="http://schemas.microsoft.com/office/drawing/2014/main" id="{9510585D-FEC9-4D30-B27C-990EB34F8A8E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1410351" y="1833558"/>
            <a:ext cx="836905" cy="592084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8B041F6-3436-4F6A-9267-044B7A5B95AB}"/>
              </a:ext>
            </a:extLst>
          </p:cNvPr>
          <p:cNvSpPr/>
          <p:nvPr/>
        </p:nvSpPr>
        <p:spPr>
          <a:xfrm>
            <a:off x="2247256" y="1048833"/>
            <a:ext cx="2820691" cy="15694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Предсердная КМП/ ДКМП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РКМП/ НДКМП ЛЖ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ВСС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382AD0B-C81E-45A5-ADA3-703250946D9D}"/>
              </a:ext>
            </a:extLst>
          </p:cNvPr>
          <p:cNvSpPr/>
          <p:nvPr/>
        </p:nvSpPr>
        <p:spPr>
          <a:xfrm>
            <a:off x="2276897" y="2695888"/>
            <a:ext cx="2846783" cy="13255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Мышцы: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Дисфункция и слабость лопаточно-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плечево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-малоберцовых мышц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51FA72F-6748-4C8F-8332-E0CE87FA6122}"/>
              </a:ext>
            </a:extLst>
          </p:cNvPr>
          <p:cNvSpPr/>
          <p:nvPr/>
        </p:nvSpPr>
        <p:spPr>
          <a:xfrm>
            <a:off x="2272592" y="4429577"/>
            <a:ext cx="2846784" cy="15866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Суставы: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Контрактуры локтевых суставов, ахилловых сухожилий, шейных мышц</a:t>
            </a:r>
          </a:p>
        </p:txBody>
      </p:sp>
      <p:cxnSp>
        <p:nvCxnSpPr>
          <p:cNvPr id="23" name="Соединитель: уступ 22">
            <a:extLst>
              <a:ext uri="{FF2B5EF4-FFF2-40B4-BE49-F238E27FC236}">
                <a16:creationId xmlns:a16="http://schemas.microsoft.com/office/drawing/2014/main" id="{D8BD89FD-8205-41FB-A0D4-548C86EEB152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2247208" y="3805598"/>
            <a:ext cx="13964" cy="1586638"/>
          </a:xfrm>
          <a:prstGeom prst="bentConnector4">
            <a:avLst>
              <a:gd name="adj1" fmla="val -1637067"/>
              <a:gd name="adj2" fmla="val 100000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: уступ 31">
            <a:extLst>
              <a:ext uri="{FF2B5EF4-FFF2-40B4-BE49-F238E27FC236}">
                <a16:creationId xmlns:a16="http://schemas.microsoft.com/office/drawing/2014/main" id="{E3F699D4-6B02-4717-AA63-D094AE35595C}"/>
              </a:ext>
            </a:extLst>
          </p:cNvPr>
          <p:cNvCxnSpPr>
            <a:cxnSpLocks/>
          </p:cNvCxnSpPr>
          <p:nvPr/>
        </p:nvCxnSpPr>
        <p:spPr>
          <a:xfrm rot="16200000" flipV="1">
            <a:off x="316617" y="2542524"/>
            <a:ext cx="2152194" cy="1226275"/>
          </a:xfrm>
          <a:prstGeom prst="bentConnector3">
            <a:avLst>
              <a:gd name="adj1" fmla="val 17595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Соединитель: уступ 45">
            <a:extLst>
              <a:ext uri="{FF2B5EF4-FFF2-40B4-BE49-F238E27FC236}">
                <a16:creationId xmlns:a16="http://schemas.microsoft.com/office/drawing/2014/main" id="{C60789A0-B0A1-438E-9139-45D4ACE6BDFF}"/>
              </a:ext>
            </a:extLst>
          </p:cNvPr>
          <p:cNvCxnSpPr>
            <a:cxnSpLocks/>
          </p:cNvCxnSpPr>
          <p:nvPr/>
        </p:nvCxnSpPr>
        <p:spPr>
          <a:xfrm rot="10800000" flipV="1">
            <a:off x="1250503" y="5146385"/>
            <a:ext cx="755349" cy="730445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70525D-E13E-408A-B1A7-305F24868EA7}"/>
              </a:ext>
            </a:extLst>
          </p:cNvPr>
          <p:cNvSpPr/>
          <p:nvPr/>
        </p:nvSpPr>
        <p:spPr>
          <a:xfrm>
            <a:off x="4121553" y="380694"/>
            <a:ext cx="4302010" cy="38195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0,39 на 100 тыс. (1 на 250 тыс.) человек.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BC966EC3-C1DB-46FF-9D04-D39FC56ED194}"/>
              </a:ext>
            </a:extLst>
          </p:cNvPr>
          <p:cNvSpPr/>
          <p:nvPr/>
        </p:nvSpPr>
        <p:spPr>
          <a:xfrm>
            <a:off x="5390419" y="4001821"/>
            <a:ext cx="6490110" cy="258532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Тактика введения для пораженной ССС: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ИКД, СРТ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и лечение ФП, СН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22313"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Тактика введения для поражений мышц и суставов: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Лечебная физкультура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передвижения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 по устранению контрактуры</a:t>
            </a:r>
          </a:p>
        </p:txBody>
      </p:sp>
      <p:pic>
        <p:nvPicPr>
          <p:cNvPr id="39" name="Рисунок 38" descr="Орган сердце">
            <a:extLst>
              <a:ext uri="{FF2B5EF4-FFF2-40B4-BE49-F238E27FC236}">
                <a16:creationId xmlns:a16="http://schemas.microsoft.com/office/drawing/2014/main" id="{6960056E-2AFC-4095-B20C-A6DE7E11B6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75841" y="1026477"/>
            <a:ext cx="548148" cy="548148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579D5CB-A542-43EC-A3F0-8D059A95D8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99647" y="2727401"/>
            <a:ext cx="409715" cy="409715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96372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F7B7D7-06D4-4607-A40E-BE3362C29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775596" y="266213"/>
            <a:ext cx="5248552" cy="37108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E7C4AF-BD72-43EB-B0C5-7B1BA7033D31}"/>
              </a:ext>
            </a:extLst>
          </p:cNvPr>
          <p:cNvSpPr txBox="1"/>
          <p:nvPr/>
        </p:nvSpPr>
        <p:spPr>
          <a:xfrm>
            <a:off x="5904143" y="1054330"/>
            <a:ext cx="12562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Perinucleare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area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3435A5-B1E5-4CFA-97E4-D41F178787C0}"/>
              </a:ext>
            </a:extLst>
          </p:cNvPr>
          <p:cNvSpPr txBox="1"/>
          <p:nvPr/>
        </p:nvSpPr>
        <p:spPr>
          <a:xfrm>
            <a:off x="7386757" y="2104068"/>
            <a:ext cx="760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Nuclear pores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C147E0-9C01-4CFB-BB1E-F5007A9E62B3}"/>
              </a:ext>
            </a:extLst>
          </p:cNvPr>
          <p:cNvSpPr txBox="1"/>
          <p:nvPr/>
        </p:nvSpPr>
        <p:spPr>
          <a:xfrm>
            <a:off x="7707705" y="2978865"/>
            <a:ext cx="6032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LBR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40E9CD-F17F-46F8-8A87-9EFA88890AED}"/>
              </a:ext>
            </a:extLst>
          </p:cNvPr>
          <p:cNvSpPr txBox="1"/>
          <p:nvPr/>
        </p:nvSpPr>
        <p:spPr>
          <a:xfrm>
            <a:off x="8308067" y="3095457"/>
            <a:ext cx="654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BAF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3C16EAE-BF27-48A3-8EA1-66C320F874A8}"/>
              </a:ext>
            </a:extLst>
          </p:cNvPr>
          <p:cNvSpPr txBox="1"/>
          <p:nvPr/>
        </p:nvSpPr>
        <p:spPr>
          <a:xfrm>
            <a:off x="8933603" y="3137116"/>
            <a:ext cx="536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BAF,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7F0F333-76C1-4161-998A-C764767A8C0D}"/>
              </a:ext>
            </a:extLst>
          </p:cNvPr>
          <p:cNvSpPr txBox="1"/>
          <p:nvPr/>
        </p:nvSpPr>
        <p:spPr>
          <a:xfrm>
            <a:off x="8265188" y="2406934"/>
            <a:ext cx="8804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Emerin</a:t>
            </a: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5056F5-D53D-4A53-8583-F2B04F380816}"/>
              </a:ext>
            </a:extLst>
          </p:cNvPr>
          <p:cNvSpPr txBox="1"/>
          <p:nvPr/>
        </p:nvSpPr>
        <p:spPr>
          <a:xfrm>
            <a:off x="7970876" y="2495173"/>
            <a:ext cx="6743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MAN1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DE61A3-6E89-48CC-833F-6A7BF65318A2}"/>
              </a:ext>
            </a:extLst>
          </p:cNvPr>
          <p:cNvSpPr txBox="1"/>
          <p:nvPr/>
        </p:nvSpPr>
        <p:spPr>
          <a:xfrm rot="20026511">
            <a:off x="8336395" y="1569399"/>
            <a:ext cx="1407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Microtubulare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BC7D20-8139-41E6-A974-AE1278F583A4}"/>
              </a:ext>
            </a:extLst>
          </p:cNvPr>
          <p:cNvSpPr txBox="1"/>
          <p:nvPr/>
        </p:nvSpPr>
        <p:spPr>
          <a:xfrm rot="1551577">
            <a:off x="9663191" y="1054330"/>
            <a:ext cx="1407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Actin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54F7F36-8A4C-4FBC-85D0-CDAEC49B6C4D}"/>
              </a:ext>
            </a:extLst>
          </p:cNvPr>
          <p:cNvSpPr txBox="1"/>
          <p:nvPr/>
        </p:nvSpPr>
        <p:spPr>
          <a:xfrm>
            <a:off x="9944744" y="2054156"/>
            <a:ext cx="1407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Nesprin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C5B7C92-8D91-4489-A3DF-868F1646CE2C}"/>
              </a:ext>
            </a:extLst>
          </p:cNvPr>
          <p:cNvSpPr txBox="1"/>
          <p:nvPr/>
        </p:nvSpPr>
        <p:spPr>
          <a:xfrm>
            <a:off x="8465283" y="1031306"/>
            <a:ext cx="1407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Cytoplasm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8F2F772-BE7A-4438-AF48-C9762538B393}"/>
              </a:ext>
            </a:extLst>
          </p:cNvPr>
          <p:cNvSpPr txBox="1"/>
          <p:nvPr/>
        </p:nvSpPr>
        <p:spPr>
          <a:xfrm>
            <a:off x="5805239" y="3176692"/>
            <a:ext cx="140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 lamina</a:t>
            </a:r>
            <a:endParaRPr lang="ru-RU" sz="1400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54AE826-67C3-4ED5-9940-BFE85B007686}"/>
              </a:ext>
            </a:extLst>
          </p:cNvPr>
          <p:cNvSpPr txBox="1"/>
          <p:nvPr/>
        </p:nvSpPr>
        <p:spPr>
          <a:xfrm>
            <a:off x="6456639" y="3564136"/>
            <a:ext cx="1407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Nuclear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83E47B-7E95-427C-B272-42E6E3635B9C}"/>
              </a:ext>
            </a:extLst>
          </p:cNvPr>
          <p:cNvSpPr txBox="1"/>
          <p:nvPr/>
        </p:nvSpPr>
        <p:spPr>
          <a:xfrm>
            <a:off x="9261613" y="3212366"/>
            <a:ext cx="1407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 1/2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95C2FE-872B-45D6-ACA1-ED6934EABFF6}"/>
              </a:ext>
            </a:extLst>
          </p:cNvPr>
          <p:cNvSpPr txBox="1"/>
          <p:nvPr/>
        </p:nvSpPr>
        <p:spPr>
          <a:xfrm>
            <a:off x="8911555" y="2502404"/>
            <a:ext cx="6743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LAP2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85ACCD4-6F9A-4695-9D1D-F392B10B565C}"/>
              </a:ext>
            </a:extLst>
          </p:cNvPr>
          <p:cNvSpPr txBox="1"/>
          <p:nvPr/>
        </p:nvSpPr>
        <p:spPr>
          <a:xfrm>
            <a:off x="10380287" y="3155662"/>
            <a:ext cx="536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BAF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41D1D9-FC95-4FEB-9BFF-2C4F941A57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100" r="15352" b="43352"/>
          <a:stretch/>
        </p:blipFill>
        <p:spPr>
          <a:xfrm>
            <a:off x="8360503" y="4146789"/>
            <a:ext cx="2508601" cy="138491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57FA52-7273-49D9-B84D-53E2D74943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31726"/>
            <a:ext cx="12192000" cy="382587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Emery–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Dreifuss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muscular dystrophy 2 type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laminopathy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EA224B3-7050-473B-902E-CB7B2EA2D7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63" r="15042"/>
          <a:stretch/>
        </p:blipFill>
        <p:spPr bwMode="auto">
          <a:xfrm>
            <a:off x="-4231" y="724591"/>
            <a:ext cx="2820691" cy="613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Соединитель: уступ 7">
            <a:extLst>
              <a:ext uri="{FF2B5EF4-FFF2-40B4-BE49-F238E27FC236}">
                <a16:creationId xmlns:a16="http://schemas.microsoft.com/office/drawing/2014/main" id="{9510585D-FEC9-4D30-B27C-990EB34F8A8E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1410351" y="1854842"/>
            <a:ext cx="836905" cy="57080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8B041F6-3436-4F6A-9267-044B7A5B95AB}"/>
              </a:ext>
            </a:extLst>
          </p:cNvPr>
          <p:cNvSpPr/>
          <p:nvPr/>
        </p:nvSpPr>
        <p:spPr>
          <a:xfrm>
            <a:off x="2247256" y="1048833"/>
            <a:ext cx="2533443" cy="16120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Heart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Atrial CM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DCM/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RCM/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NDCM LV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HF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SCD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382AD0B-C81E-45A5-ADA3-703250946D9D}"/>
              </a:ext>
            </a:extLst>
          </p:cNvPr>
          <p:cNvSpPr/>
          <p:nvPr/>
        </p:nvSpPr>
        <p:spPr>
          <a:xfrm>
            <a:off x="2276897" y="2695888"/>
            <a:ext cx="2846783" cy="13255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Dysfunction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weakness of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scapule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-shoulder-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fibular muscles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51FA72F-6748-4C8F-8332-E0CE87FA6122}"/>
              </a:ext>
            </a:extLst>
          </p:cNvPr>
          <p:cNvSpPr/>
          <p:nvPr/>
        </p:nvSpPr>
        <p:spPr>
          <a:xfrm>
            <a:off x="2272592" y="4429577"/>
            <a:ext cx="2846784" cy="15866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Joints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Contracture of the elbow joints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achilles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tendons, neck muscles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Соединитель: уступ 22">
            <a:extLst>
              <a:ext uri="{FF2B5EF4-FFF2-40B4-BE49-F238E27FC236}">
                <a16:creationId xmlns:a16="http://schemas.microsoft.com/office/drawing/2014/main" id="{D8BD89FD-8205-41FB-A0D4-548C86EEB152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2247208" y="3805598"/>
            <a:ext cx="13964" cy="1586638"/>
          </a:xfrm>
          <a:prstGeom prst="bentConnector4">
            <a:avLst>
              <a:gd name="adj1" fmla="val -1637067"/>
              <a:gd name="adj2" fmla="val 100000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: уступ 31">
            <a:extLst>
              <a:ext uri="{FF2B5EF4-FFF2-40B4-BE49-F238E27FC236}">
                <a16:creationId xmlns:a16="http://schemas.microsoft.com/office/drawing/2014/main" id="{E3F699D4-6B02-4717-AA63-D094AE35595C}"/>
              </a:ext>
            </a:extLst>
          </p:cNvPr>
          <p:cNvCxnSpPr>
            <a:cxnSpLocks/>
          </p:cNvCxnSpPr>
          <p:nvPr/>
        </p:nvCxnSpPr>
        <p:spPr>
          <a:xfrm rot="16200000" flipV="1">
            <a:off x="316617" y="2542524"/>
            <a:ext cx="2152194" cy="1226275"/>
          </a:xfrm>
          <a:prstGeom prst="bentConnector3">
            <a:avLst>
              <a:gd name="adj1" fmla="val 17595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Соединитель: уступ 45">
            <a:extLst>
              <a:ext uri="{FF2B5EF4-FFF2-40B4-BE49-F238E27FC236}">
                <a16:creationId xmlns:a16="http://schemas.microsoft.com/office/drawing/2014/main" id="{C60789A0-B0A1-438E-9139-45D4ACE6BDFF}"/>
              </a:ext>
            </a:extLst>
          </p:cNvPr>
          <p:cNvCxnSpPr>
            <a:cxnSpLocks/>
          </p:cNvCxnSpPr>
          <p:nvPr/>
        </p:nvCxnSpPr>
        <p:spPr>
          <a:xfrm rot="10800000" flipV="1">
            <a:off x="1250503" y="5146385"/>
            <a:ext cx="755349" cy="730445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70525D-E13E-408A-B1A7-305F24868EA7}"/>
              </a:ext>
            </a:extLst>
          </p:cNvPr>
          <p:cNvSpPr/>
          <p:nvPr/>
        </p:nvSpPr>
        <p:spPr>
          <a:xfrm>
            <a:off x="4121553" y="380694"/>
            <a:ext cx="4302010" cy="38195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0,39 на 100 тыс. (1 на 250 тыс.) человек.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BC966EC3-C1DB-46FF-9D04-D39FC56ED194}"/>
              </a:ext>
            </a:extLst>
          </p:cNvPr>
          <p:cNvSpPr/>
          <p:nvPr/>
        </p:nvSpPr>
        <p:spPr>
          <a:xfrm>
            <a:off x="5390419" y="4001821"/>
            <a:ext cx="6490110" cy="258532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 tactics for affected CVS: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Pacemakers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Prevention and treatment of AF and HF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22313"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 tactics for affected muscles and joints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Therapeutic exercise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Movement support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 to eliminate contractures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Рисунок 38" descr="Орган сердце">
            <a:extLst>
              <a:ext uri="{FF2B5EF4-FFF2-40B4-BE49-F238E27FC236}">
                <a16:creationId xmlns:a16="http://schemas.microsoft.com/office/drawing/2014/main" id="{6960056E-2AFC-4095-B20C-A6DE7E11B6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38112" y="1026477"/>
            <a:ext cx="548148" cy="548148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579D5CB-A542-43EC-A3F0-8D059A95D8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70984" y="2741394"/>
            <a:ext cx="409715" cy="409715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485466270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Рамк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ка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к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1413</TotalTime>
  <Words>860</Words>
  <Application>Microsoft Office PowerPoint</Application>
  <PresentationFormat>Широкоэкранный</PresentationFormat>
  <Paragraphs>82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Corbel</vt:lpstr>
      <vt:lpstr>Times New Roman</vt:lpstr>
      <vt:lpstr>Wingdings 2</vt:lpstr>
      <vt:lpstr>Рамка</vt:lpstr>
      <vt:lpstr>Мышечная дистрофия Эмери-Дрейфуса 2 типа - ламинопатия</vt:lpstr>
      <vt:lpstr>Emery–Dreifuss muscular dystrophy 2 type - laminopathy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Ольга Чернова</cp:lastModifiedBy>
  <cp:revision>11</cp:revision>
  <dcterms:created xsi:type="dcterms:W3CDTF">2024-02-11T16:00:06Z</dcterms:created>
  <dcterms:modified xsi:type="dcterms:W3CDTF">2024-08-27T10:21:26Z</dcterms:modified>
</cp:coreProperties>
</file>